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64" r:id="rId5"/>
    <p:sldId id="266" r:id="rId6"/>
    <p:sldId id="257" r:id="rId7"/>
    <p:sldId id="269" r:id="rId8"/>
    <p:sldId id="271" r:id="rId9"/>
    <p:sldId id="272" r:id="rId10"/>
    <p:sldId id="273" r:id="rId11"/>
    <p:sldId id="287" r:id="rId12"/>
    <p:sldId id="274" r:id="rId13"/>
    <p:sldId id="278" r:id="rId14"/>
    <p:sldId id="275" r:id="rId15"/>
    <p:sldId id="276" r:id="rId16"/>
    <p:sldId id="277" r:id="rId17"/>
    <p:sldId id="280" r:id="rId18"/>
    <p:sldId id="281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1" autoAdjust="0"/>
  </p:normalViewPr>
  <p:slideViewPr>
    <p:cSldViewPr>
      <p:cViewPr varScale="1">
        <p:scale>
          <a:sx n="60" d="100"/>
          <a:sy n="60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2C7D-3AB6-4084-AB40-07E41527B1EB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2E3FC-7515-4F02-AF1F-476D5B088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of you</a:t>
            </a:r>
            <a:r>
              <a:rPr lang="en-US" baseline="0" dirty="0" smtClean="0"/>
              <a:t> who aren’t familiar, the Awesome Foundation is an unofficial organization (not a registered 501c3) that gives a $1000 grant to a different project every month. It’s basically guerrilla philanthropy.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0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is</a:t>
            </a:r>
            <a:r>
              <a:rPr lang="en-US" baseline="0" dirty="0" smtClean="0"/>
              <a:t> to balance primarily philanthropic actions </a:t>
            </a:r>
            <a:r>
              <a:rPr lang="en-US" baseline="0" dirty="0" smtClean="0"/>
              <a:t>(for </a:t>
            </a:r>
            <a:r>
              <a:rPr lang="en-US" baseline="0" dirty="0" smtClean="0"/>
              <a:t>example, governance training for citizens in a small Australian </a:t>
            </a:r>
            <a:r>
              <a:rPr lang="en-US" baseline="0" dirty="0" smtClean="0"/>
              <a:t>town) </a:t>
            </a:r>
            <a:r>
              <a:rPr lang="en-US" dirty="0" smtClean="0"/>
              <a:t>with </a:t>
            </a:r>
            <a:r>
              <a:rPr lang="en-US" dirty="0" smtClean="0"/>
              <a:t>quirky, fun, crazy </a:t>
            </a:r>
            <a:r>
              <a:rPr lang="en-US" dirty="0" smtClean="0"/>
              <a:t>ideas that probably wouldn’t get funded elsewhere (like </a:t>
            </a:r>
            <a:r>
              <a:rPr lang="en-US" dirty="0" smtClean="0"/>
              <a:t>meat filled zebra </a:t>
            </a:r>
            <a:r>
              <a:rPr lang="en-US" dirty="0" err="1" smtClean="0"/>
              <a:t>pinatas</a:t>
            </a:r>
            <a:r>
              <a:rPr lang="en-US" baseline="0" dirty="0" smtClean="0"/>
              <a:t> for lions at the </a:t>
            </a:r>
            <a:r>
              <a:rPr lang="en-US" baseline="0" dirty="0" smtClean="0"/>
              <a:t>zoo). </a:t>
            </a:r>
            <a:r>
              <a:rPr lang="en-US" dirty="0" smtClean="0"/>
              <a:t>Here </a:t>
            </a:r>
            <a:r>
              <a:rPr lang="en-US" dirty="0" smtClean="0"/>
              <a:t>in</a:t>
            </a:r>
            <a:r>
              <a:rPr lang="en-US" baseline="0" dirty="0" smtClean="0"/>
              <a:t> Seattle we’re kind of in the middle – like a portable </a:t>
            </a:r>
            <a:r>
              <a:rPr lang="en-US" baseline="0" dirty="0" err="1" smtClean="0"/>
              <a:t>dodgeball</a:t>
            </a:r>
            <a:r>
              <a:rPr lang="en-US" baseline="0" dirty="0" smtClean="0"/>
              <a:t> court that promotes exercise (orphans) and </a:t>
            </a:r>
            <a:r>
              <a:rPr lang="en-US" i="1" baseline="0" dirty="0" smtClean="0"/>
              <a:t>is </a:t>
            </a:r>
            <a:r>
              <a:rPr lang="en-US" i="1" baseline="0" dirty="0" err="1" smtClean="0"/>
              <a:t>dodgeball</a:t>
            </a:r>
            <a:r>
              <a:rPr lang="en-US" baseline="0" dirty="0" smtClean="0"/>
              <a:t> (flamethrowers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Seattle</a:t>
            </a:r>
            <a:r>
              <a:rPr lang="en-US" baseline="0" dirty="0" smtClean="0"/>
              <a:t> we’ve funded 16 projects – let’s talk in more detail about </a:t>
            </a:r>
            <a:r>
              <a:rPr lang="en-US" dirty="0" smtClean="0"/>
              <a:t>3 of them…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ONN/OF</a:t>
            </a:r>
            <a:r>
              <a:rPr lang="en-US" baseline="0" dirty="0" smtClean="0"/>
              <a:t> was one of our earliest grants. 2 artists came to us with the idea to hold a light festival to combat how depressing and SAD-inducing winter in Seattle is. This project stood </a:t>
            </a:r>
            <a:r>
              <a:rPr lang="en-US" baseline="0" dirty="0" smtClean="0"/>
              <a:t>out because it was very Seattle-specific, interesting and unique, and trying to do something good for </a:t>
            </a:r>
            <a:r>
              <a:rPr lang="en-US" baseline="0" dirty="0" smtClean="0"/>
              <a:t>people. </a:t>
            </a:r>
            <a:r>
              <a:rPr lang="en-US" dirty="0" smtClean="0"/>
              <a:t>It impacte</a:t>
            </a:r>
            <a:r>
              <a:rPr lang="en-US" baseline="0" dirty="0" smtClean="0"/>
              <a:t>d </a:t>
            </a:r>
            <a:r>
              <a:rPr lang="en-US" baseline="0" dirty="0" smtClean="0"/>
              <a:t>a lot of people – </a:t>
            </a:r>
            <a:r>
              <a:rPr lang="en-US" baseline="0" dirty="0" smtClean="0"/>
              <a:t>the 3 </a:t>
            </a:r>
            <a:r>
              <a:rPr lang="en-US" baseline="0" dirty="0" smtClean="0"/>
              <a:t>organizers, </a:t>
            </a:r>
            <a:r>
              <a:rPr lang="en-US" baseline="0" dirty="0" smtClean="0"/>
              <a:t>the 24 participating artists, and the hundreds </a:t>
            </a:r>
            <a:r>
              <a:rPr lang="en-US" baseline="0" dirty="0" smtClean="0"/>
              <a:t>of people who went to see </a:t>
            </a:r>
            <a:r>
              <a:rPr lang="en-US" baseline="0" dirty="0" smtClean="0"/>
              <a:t>it. Even better, it’s still going without our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project is more</a:t>
            </a:r>
            <a:r>
              <a:rPr lang="en-US" baseline="0" dirty="0" smtClean="0"/>
              <a:t> </a:t>
            </a:r>
            <a:r>
              <a:rPr lang="en-US" baseline="0" dirty="0" smtClean="0"/>
              <a:t>on orphans </a:t>
            </a:r>
            <a:r>
              <a:rPr lang="en-US" baseline="0" dirty="0" smtClean="0"/>
              <a:t>side. A local crisis </a:t>
            </a:r>
            <a:r>
              <a:rPr lang="en-US" baseline="0" dirty="0" smtClean="0"/>
              <a:t>center was doing sex education with homeless teenagers, and they </a:t>
            </a:r>
            <a:r>
              <a:rPr lang="en-US" baseline="0" dirty="0" smtClean="0"/>
              <a:t>ran into 2 problems: first, it was a bit awkward and embarrassing for the teenagers, and second it was hard for them to keep track of materials due to their unstable living situation. The </a:t>
            </a:r>
            <a:r>
              <a:rPr lang="en-US" dirty="0" smtClean="0"/>
              <a:t>cool </a:t>
            </a:r>
            <a:r>
              <a:rPr lang="en-US" dirty="0" smtClean="0"/>
              <a:t>thing </a:t>
            </a:r>
            <a:r>
              <a:rPr lang="en-US" dirty="0" smtClean="0"/>
              <a:t>about this projects was that the </a:t>
            </a:r>
            <a:r>
              <a:rPr lang="en-US" dirty="0" smtClean="0"/>
              <a:t>idea came from teenager in the class – we wanted to fund it because</a:t>
            </a:r>
            <a:r>
              <a:rPr lang="en-US" baseline="0" dirty="0" smtClean="0"/>
              <a:t> great example of working WITH teens to help them solve their own </a:t>
            </a:r>
            <a:r>
              <a:rPr lang="en-US" baseline="0" dirty="0" smtClean="0"/>
              <a:t>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change gears and</a:t>
            </a:r>
            <a:r>
              <a:rPr lang="en-US" baseline="0" dirty="0" smtClean="0"/>
              <a:t> talk about museums. Think of going to an art museum – you look but don’t touch, are watched by security guards, can’t talk loudly, and don’t meet people. We didn’t think about this until Michelle applied for a grant. She had just finished her MS in Museology (science of museums) and was frustrated with </a:t>
            </a:r>
            <a:r>
              <a:rPr lang="en-US" baseline="0" dirty="0" smtClean="0"/>
              <a:t>how non-participatory museums </a:t>
            </a:r>
            <a:r>
              <a:rPr lang="en-US" baseline="0" dirty="0" smtClean="0"/>
              <a:t>are. She started the pop-up museum: pick a theme, get everyone to bring an item related to the theme, and hold a museum of those artifacts where people talk to each other about the exhibits. We liked </a:t>
            </a:r>
            <a:r>
              <a:rPr lang="en-US" baseline="0" dirty="0" smtClean="0"/>
              <a:t>it because it was inclusive, community-centric, </a:t>
            </a:r>
            <a:r>
              <a:rPr lang="en-US" baseline="0" dirty="0" smtClean="0"/>
              <a:t>and engaging.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checked in</a:t>
            </a:r>
            <a:r>
              <a:rPr lang="en-US" baseline="0" dirty="0" smtClean="0"/>
              <a:t> with her 6 months later, she said this to us [read quote]. Here’s what she meant: when we first met her she was holding pop-up museums with her friends, family, and colleagues in free public spaces. Since then she has gotten a $200k grant in collaboration with another museum to make pop-up museum kits. She’s also in DC now working at the Smithsonian Institute’s innovation lab. And she’s going to hold a pop-up museum there.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impact that we have isn’t measured just in dollars – sometimes it helps more to hear someone else say “what you’re doing is awesome”… and then put their money where their mouth </a:t>
            </a:r>
            <a:r>
              <a:rPr lang="en-US" baseline="0" dirty="0" smtClean="0"/>
              <a:t>is.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starters, we do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aren’t the only ones, though. These are 8 of the 34 different people who’ve been involved in the Seattle chapter in the last 1 ½ years. We have people from all sorts of fields – technology, film, veterinary medicine… People also get </a:t>
            </a:r>
            <a:r>
              <a:rPr lang="en-US" baseline="0" dirty="0" smtClean="0"/>
              <a:t>involved for lots of different </a:t>
            </a:r>
            <a:r>
              <a:rPr lang="en-US" baseline="0" dirty="0" smtClean="0"/>
              <a:t>reasons. Some w</a:t>
            </a:r>
            <a:r>
              <a:rPr lang="en-US" dirty="0" smtClean="0"/>
              <a:t>ant</a:t>
            </a:r>
            <a:r>
              <a:rPr lang="en-US" baseline="0" dirty="0" smtClean="0"/>
              <a:t> </a:t>
            </a:r>
            <a:r>
              <a:rPr lang="en-US" baseline="0" dirty="0" smtClean="0"/>
              <a:t>to do good in a different </a:t>
            </a:r>
            <a:r>
              <a:rPr lang="en-US" baseline="0" dirty="0" smtClean="0"/>
              <a:t>way, some w</a:t>
            </a:r>
            <a:r>
              <a:rPr lang="en-US" dirty="0" smtClean="0"/>
              <a:t>ant </a:t>
            </a:r>
            <a:r>
              <a:rPr lang="en-US" dirty="0" smtClean="0"/>
              <a:t>to support local</a:t>
            </a:r>
            <a:r>
              <a:rPr lang="en-US" baseline="0" dirty="0" smtClean="0"/>
              <a:t> </a:t>
            </a:r>
            <a:r>
              <a:rPr lang="en-US" baseline="0" dirty="0" smtClean="0"/>
              <a:t>projects, others want to connect to the Global Awesome community, some want exposure </a:t>
            </a:r>
            <a:r>
              <a:rPr lang="en-US" baseline="0" dirty="0" smtClean="0"/>
              <a:t>to other fields (not JUST tech, not JUST art, </a:t>
            </a:r>
            <a:r>
              <a:rPr lang="en-US" baseline="0" dirty="0" smtClean="0"/>
              <a:t>etc.)…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3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Plus,</a:t>
            </a:r>
            <a:r>
              <a:rPr lang="en-US" baseline="0" dirty="0" smtClean="0"/>
              <a:t> </a:t>
            </a:r>
            <a:r>
              <a:rPr lang="en-US" baseline="0" dirty="0" smtClean="0"/>
              <a:t>it’s fun</a:t>
            </a:r>
            <a:r>
              <a:rPr lang="en-US" baseline="0" dirty="0" smtClean="0"/>
              <a:t>! Where else can you wear pink party hats and dinosaur costumes while celebrating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birthday of a foundation?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 fact, one of the biggest things about the Awesome Foundation </a:t>
            </a:r>
            <a:r>
              <a:rPr lang="en-US" baseline="0" dirty="0" smtClean="0"/>
              <a:t>is </a:t>
            </a:r>
            <a:r>
              <a:rPr lang="en-US" baseline="0" dirty="0" smtClean="0"/>
              <a:t>that it’s fun</a:t>
            </a:r>
            <a:r>
              <a:rPr lang="en-US" baseline="0" dirty="0" smtClean="0"/>
              <a:t>. It makes giving money away </a:t>
            </a:r>
            <a:r>
              <a:rPr lang="en-US" baseline="0" dirty="0" smtClean="0"/>
              <a:t>enjoyable and </a:t>
            </a:r>
            <a:r>
              <a:rPr lang="en-US" baseline="0" dirty="0" err="1" smtClean="0"/>
              <a:t>approachabel</a:t>
            </a:r>
            <a:r>
              <a:rPr lang="en-US" baseline="0" dirty="0" smtClean="0"/>
              <a:t>… And </a:t>
            </a:r>
            <a:r>
              <a:rPr lang="en-US" baseline="0" dirty="0" smtClean="0"/>
              <a:t>that’s why it’s the gateway drug to </a:t>
            </a:r>
            <a:r>
              <a:rPr lang="en-US" baseline="0" dirty="0" smtClean="0"/>
              <a:t>philanthropy. You don’t have to be a billionaire to be a philanthropist.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at this point we’ve convinced you to get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how it works. Application</a:t>
            </a:r>
            <a:r>
              <a:rPr lang="en-US" baseline="0" dirty="0" smtClean="0"/>
              <a:t>s are due by the end of the month, every month. Our 10 trustees read all the applications, marking the ones they like as “awesome” and creating a shortlist of projects. On the second Tuesday of the month we get everyone in the same room and talk about which projects we liked best and why.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4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Come</a:t>
            </a:r>
            <a:r>
              <a:rPr lang="en-US" baseline="0" dirty="0" smtClean="0"/>
              <a:t> to our events! In addition to having parties, we also hold Awesome Hours every month where people can meet us and go over grant ideas. </a:t>
            </a:r>
          </a:p>
          <a:p>
            <a:r>
              <a:rPr lang="en-US" baseline="0" dirty="0" smtClean="0"/>
              <a:t>2. Spread the word. At the end of the day, we’re a bunch of good-natured, fun-loving people who want to give away thousands of dollars to strangers. The more people who’ve heard of us, the more easily we can do that. </a:t>
            </a:r>
          </a:p>
          <a:p>
            <a:r>
              <a:rPr lang="en-US" baseline="0" dirty="0" smtClean="0"/>
              <a:t>3. If you’re curious about the other side of the table, join us as a guest trustee. It’s a one-time, $100 commitment. </a:t>
            </a:r>
          </a:p>
          <a:p>
            <a:r>
              <a:rPr lang="en-US" baseline="0" dirty="0" smtClean="0"/>
              <a:t>4. If you’re more sure, you can join us as a full-time trustee right away. That means supporting projects every month, and getting to help pick every month. </a:t>
            </a:r>
          </a:p>
          <a:p>
            <a:r>
              <a:rPr lang="en-US" baseline="0" dirty="0" smtClean="0"/>
              <a:t>5. Finally, and most importantly, you can do a project! We’re nothing without projects to fund.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0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/>
              <a:t>Hopefully by now we’ve convinced you to get involved with the Awesome Foundation. Even if we haven’t, we like to think that we’ve shown how a small amount of money can make a </a:t>
            </a:r>
            <a:r>
              <a:rPr lang="en-US" i="0" baseline="0" smtClean="0"/>
              <a:t>big difference.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 yeah, and that $1000? It</a:t>
            </a:r>
            <a:r>
              <a:rPr lang="en-US" baseline="0" dirty="0" smtClean="0"/>
              <a:t> doesn’t come from a trust fund or an endowment or corporate partner. It actually comes from our pockets.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Once we’ve settled on a project we pick one trustee to be our storyteller. That person contacts the winner, sets up a time they can meet the rest of the group, and gives them a bag of cash.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tell people about the Awesome Foundation, a</a:t>
            </a:r>
            <a:r>
              <a:rPr lang="en-US" baseline="0" dirty="0" smtClean="0"/>
              <a:t> lot of the same questions tend to come up…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 turns out the Awesome Foundation is a real thing… To the tune of more </a:t>
            </a:r>
            <a:r>
              <a:rPr lang="en-US" baseline="0" dirty="0" smtClean="0"/>
              <a:t>than 60 chapters in 11 countries across 5 </a:t>
            </a:r>
            <a:r>
              <a:rPr lang="en-US" baseline="0" dirty="0" smtClean="0"/>
              <a:t>continents. Together we’ve supported more than 400 projects and given away over $400,000 just out of our own pockets. In fact, if we keep growing at our current rate we’ll have given away more than $1M by the end of this year. And that’s awesome.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we’ve convinced people that we</a:t>
            </a:r>
            <a:r>
              <a:rPr lang="en-US" baseline="0" dirty="0" smtClean="0"/>
              <a:t> really do this, they usually want to know what we fund. Some of them want a better understanding of what we do. Others are already starting to think of ideas and want to know if we might fund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really like projects that are…</a:t>
            </a:r>
          </a:p>
          <a:p>
            <a:r>
              <a:rPr lang="en-US" dirty="0" smtClean="0"/>
              <a:t>Possible</a:t>
            </a:r>
            <a:r>
              <a:rPr lang="en-US" baseline="0" dirty="0" smtClean="0"/>
              <a:t> – we want to know that you can achieve what you’re trying to do. </a:t>
            </a:r>
          </a:p>
          <a:p>
            <a:r>
              <a:rPr lang="en-US" baseline="0" dirty="0" smtClean="0"/>
              <a:t>Not incremental – as much as we appreciate the value of keeping a good thing going, we want to help new ideas take off. </a:t>
            </a:r>
          </a:p>
          <a:p>
            <a:r>
              <a:rPr lang="en-US" dirty="0" smtClean="0"/>
              <a:t>Local – we want to fund things that affect the Seattle area, especially since there</a:t>
            </a:r>
            <a:r>
              <a:rPr lang="en-US" baseline="0" dirty="0" smtClean="0"/>
              <a:t> are so many chapters all over the world. </a:t>
            </a:r>
          </a:p>
          <a:p>
            <a:r>
              <a:rPr lang="en-US" baseline="0" dirty="0" smtClean="0"/>
              <a:t>Community building – similarly, we really like projects that build a sense of community. </a:t>
            </a:r>
          </a:p>
          <a:p>
            <a:r>
              <a:rPr lang="en-US" baseline="0" dirty="0" smtClean="0"/>
              <a:t>Run by individuals – there are lots of funding channels for established organizations, and we prefer to fund people and small groups, not established orgs. </a:t>
            </a:r>
          </a:p>
          <a:p>
            <a:r>
              <a:rPr lang="en-US" baseline="0" dirty="0" smtClean="0"/>
              <a:t>Awesome – at the end of the day, we’ll throw out all of our previous criteria for anything that makes us say “wow… that’s AWESOME”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evaluate</a:t>
            </a:r>
            <a:r>
              <a:rPr lang="en-US" baseline="0" dirty="0" smtClean="0"/>
              <a:t> projects on</a:t>
            </a:r>
            <a:r>
              <a:rPr lang="en-US" dirty="0" smtClean="0"/>
              <a:t> </a:t>
            </a:r>
            <a:r>
              <a:rPr lang="en-US" dirty="0" smtClean="0"/>
              <a:t>what</a:t>
            </a:r>
            <a:r>
              <a:rPr lang="en-US" baseline="0" dirty="0" smtClean="0"/>
              <a:t> we like to call the “orphans vs. flamethrowers” </a:t>
            </a:r>
            <a:r>
              <a:rPr lang="en-US" baseline="0" dirty="0" smtClean="0"/>
              <a:t>scale. </a:t>
            </a:r>
            <a:endParaRPr lang="en-US" baseline="0" dirty="0" smtClean="0"/>
          </a:p>
          <a:p>
            <a:r>
              <a:rPr lang="en-US" baseline="0" dirty="0" smtClean="0"/>
              <a:t>No, not that kind of orphans vs. flamethrowers…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2E3FC-7515-4F02-AF1F-476D5B0883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86AD-3333-4C25-85B5-1B29483177A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3B22-7D30-4726-9A8B-4B3E1223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6664" y="152400"/>
            <a:ext cx="339067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rgbClr val="FF0066"/>
                </a:solidFill>
                <a:latin typeface="Webdings" pitchFamily="18" charset="2"/>
              </a:rPr>
              <a:t>8</a:t>
            </a:r>
            <a:endParaRPr lang="en-US" sz="25000" dirty="0">
              <a:solidFill>
                <a:srgbClr val="FF0066"/>
              </a:solidFill>
              <a:latin typeface="Webdings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rgbClr val="FF0066"/>
                </a:solidFill>
                <a:latin typeface="Futura" pitchFamily="34" charset="-79"/>
                <a:cs typeface="Futura" pitchFamily="34" charset="-79"/>
              </a:rPr>
              <a:t>THE AWESOME</a:t>
            </a:r>
            <a:br>
              <a:rPr lang="en-US" sz="5000" dirty="0" smtClean="0">
                <a:solidFill>
                  <a:srgbClr val="FF0066"/>
                </a:solidFill>
                <a:latin typeface="Futura" pitchFamily="34" charset="-79"/>
                <a:cs typeface="Futura" pitchFamily="34" charset="-79"/>
              </a:rPr>
            </a:br>
            <a:r>
              <a:rPr lang="en-US" sz="5000" dirty="0" smtClean="0">
                <a:solidFill>
                  <a:srgbClr val="FF0066"/>
                </a:solidFill>
                <a:latin typeface="Futura" pitchFamily="34" charset="-79"/>
                <a:cs typeface="Futura" pitchFamily="34" charset="-79"/>
              </a:rPr>
              <a:t>FOUNDATION</a:t>
            </a:r>
            <a:endParaRPr lang="en-US" sz="5000" dirty="0">
              <a:solidFill>
                <a:srgbClr val="FF0066"/>
              </a:solidFill>
              <a:latin typeface="Futura" pitchFamily="34" charset="-79"/>
              <a:cs typeface="Futura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7205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rade Gothic LT Std" pitchFamily="34" charset="0"/>
                <a:cs typeface="Futura" pitchFamily="34" charset="-79"/>
              </a:rPr>
              <a:t>(the gateway drug of philanthropy)</a:t>
            </a:r>
            <a:endParaRPr lang="en-US" sz="2400" dirty="0">
              <a:solidFill>
                <a:schemeClr val="tx1"/>
              </a:solidFill>
              <a:latin typeface="Trade Gothic LT Std" pitchFamily="34" charset="0"/>
              <a:cs typeface="Futur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3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76300" y="3733800"/>
            <a:ext cx="73914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861748"/>
            <a:ext cx="12954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rade Gothic LT Std" pitchFamily="34" charset="0"/>
              </a:rPr>
              <a:t>orphans</a:t>
            </a:r>
            <a:endParaRPr lang="en-US" sz="2400" dirty="0">
              <a:latin typeface="Trade Gothic LT St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3861748"/>
            <a:ext cx="20955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rade Gothic LT Std" pitchFamily="34" charset="0"/>
              </a:rPr>
              <a:t>flamethrowers</a:t>
            </a:r>
            <a:endParaRPr lang="en-US" sz="2400" dirty="0">
              <a:latin typeface="Trade Gothic LT Std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76950" y="2057400"/>
            <a:ext cx="3295650" cy="1632554"/>
            <a:chOff x="6076950" y="2057400"/>
            <a:chExt cx="3295650" cy="163255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076950" y="2057400"/>
              <a:ext cx="3295650" cy="5342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  <a:t>meat-filled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  <a:t>piñatas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7592454" y="3130555"/>
              <a:ext cx="264642" cy="559399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057400"/>
            <a:ext cx="2381250" cy="1632554"/>
            <a:chOff x="533400" y="2057400"/>
            <a:chExt cx="2381250" cy="1632554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33400" y="2057400"/>
              <a:ext cx="2381250" cy="5342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  <a:t>governance</a:t>
              </a:r>
              <a:b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</a:br>
              <a: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  <a:t>training</a:t>
              </a: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1591704" y="3130555"/>
              <a:ext cx="264642" cy="559399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6200" y="2057400"/>
            <a:ext cx="2533650" cy="1632553"/>
            <a:chOff x="3886200" y="2057400"/>
            <a:chExt cx="2533650" cy="163255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886200" y="2057400"/>
              <a:ext cx="2533650" cy="5342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  <a:t>portable</a:t>
              </a:r>
              <a:br>
                <a:rPr lang="en-US" dirty="0" smtClean="0">
                  <a:solidFill>
                    <a:srgbClr val="FF0066"/>
                  </a:solidFill>
                  <a:latin typeface="Trade Gothic LT Std" pitchFamily="34" charset="0"/>
                </a:rPr>
              </a:br>
              <a:r>
                <a:rPr lang="en-US" dirty="0" err="1" smtClean="0">
                  <a:solidFill>
                    <a:srgbClr val="FF0066"/>
                  </a:solidFill>
                  <a:latin typeface="Trade Gothic LT Std" pitchFamily="34" charset="0"/>
                </a:rPr>
                <a:t>dodgeball</a:t>
              </a:r>
              <a:endParaRPr lang="en-US" dirty="0" smtClean="0">
                <a:solidFill>
                  <a:srgbClr val="FF0066"/>
                </a:solidFill>
                <a:latin typeface="Trade Gothic LT Std" pitchFamily="34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5020704" y="3130554"/>
              <a:ext cx="264642" cy="559399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3400" y="2057400"/>
            <a:ext cx="2381250" cy="1632554"/>
            <a:chOff x="533400" y="2057400"/>
            <a:chExt cx="2381250" cy="1632554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33400" y="2057400"/>
              <a:ext cx="2381250" cy="5342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e Gothic LT Std" pitchFamily="34" charset="0"/>
                </a:rPr>
                <a:t>governance</a:t>
              </a:r>
              <a:b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e Gothic LT Std" pitchFamily="34" charset="0"/>
                </a:rPr>
              </a:b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e Gothic LT Std" pitchFamily="34" charset="0"/>
                </a:rPr>
                <a:t>training</a:t>
              </a:r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1591704" y="3130555"/>
              <a:ext cx="264642" cy="55939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76950" y="2057400"/>
            <a:ext cx="3295650" cy="1632554"/>
            <a:chOff x="6076950" y="2057400"/>
            <a:chExt cx="3295650" cy="1632554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076950" y="2057400"/>
              <a:ext cx="3295650" cy="5342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e Gothic LT Std" pitchFamily="34" charset="0"/>
                </a:rPr>
                <a:t>meat-filled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e Gothic LT Std" pitchFamily="34" charset="0"/>
                </a:rPr>
                <a:t>piñatas</a:t>
              </a:r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7592454" y="3130555"/>
              <a:ext cx="264642" cy="55939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7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4958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FAQs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5179870"/>
            <a:ext cx="75438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What’s been funded in Seattle?</a:t>
            </a:r>
            <a:endParaRPr lang="en-US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r="102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0"/>
            <a:ext cx="9144001" cy="1143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59436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Trade Gothic LT Std" pitchFamily="34" charset="0"/>
              </a:rPr>
              <a:t>ONN/OF </a:t>
            </a:r>
            <a:r>
              <a:rPr lang="en-US" sz="2400" dirty="0" smtClean="0">
                <a:solidFill>
                  <a:srgbClr val="00B0F0"/>
                </a:solidFill>
                <a:latin typeface="Trade Gothic LT Std" pitchFamily="34" charset="0"/>
              </a:rPr>
              <a:t>onnof.us</a:t>
            </a:r>
            <a:endParaRPr lang="en-US" sz="2400" dirty="0">
              <a:solidFill>
                <a:srgbClr val="00B0F0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5687"/>
            <a:ext cx="4543543" cy="6852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05" y="5687"/>
            <a:ext cx="4601595" cy="3451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6"/>
          <a:stretch/>
        </p:blipFill>
        <p:spPr>
          <a:xfrm>
            <a:off x="4540154" y="3456884"/>
            <a:ext cx="4603845" cy="3401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1" cy="1143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943600"/>
            <a:ext cx="89154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Trade Gothic LT Std" pitchFamily="34" charset="0"/>
              </a:rPr>
              <a:t>Safe Sex Kits (for homeless teens)</a:t>
            </a:r>
            <a:endParaRPr lang="en-US" sz="2400" dirty="0">
              <a:solidFill>
                <a:srgbClr val="00B0F0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000"/>
            <a:ext cx="9144001" cy="1143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943600"/>
            <a:ext cx="89154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Trade Gothic LT Std" pitchFamily="34" charset="0"/>
              </a:rPr>
              <a:t>Pop-Up Museum </a:t>
            </a:r>
            <a:r>
              <a:rPr lang="en-US" sz="2400" dirty="0" smtClean="0">
                <a:solidFill>
                  <a:srgbClr val="00B0F0"/>
                </a:solidFill>
                <a:latin typeface="Trade Gothic LT Std" pitchFamily="34" charset="0"/>
              </a:rPr>
              <a:t>popupmuseum.blogspot.com</a:t>
            </a:r>
            <a:endParaRPr lang="en-US" sz="2400" dirty="0">
              <a:solidFill>
                <a:srgbClr val="00B0F0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5"/>
          <a:stretch/>
        </p:blipFill>
        <p:spPr>
          <a:xfrm>
            <a:off x="0" y="0"/>
            <a:ext cx="32072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6764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ade Gothic LT Std" pitchFamily="34" charset="0"/>
              </a:rPr>
              <a:t>“It </a:t>
            </a:r>
            <a:r>
              <a:rPr lang="en-US" sz="3200" dirty="0">
                <a:latin typeface="Trade Gothic LT Std" pitchFamily="34" charset="0"/>
              </a:rPr>
              <a:t>was just me before the Awesome Foundation, and after the Awesome Foundation </a:t>
            </a:r>
            <a:r>
              <a:rPr lang="en-US" sz="3200" dirty="0" smtClean="0">
                <a:latin typeface="Trade Gothic LT Std" pitchFamily="34" charset="0"/>
              </a:rPr>
              <a:t>[my project] </a:t>
            </a:r>
            <a:r>
              <a:rPr lang="en-US" sz="3200" dirty="0">
                <a:latin typeface="Trade Gothic LT Std" pitchFamily="34" charset="0"/>
              </a:rPr>
              <a:t>moved to a bigger scale</a:t>
            </a:r>
            <a:r>
              <a:rPr lang="en-US" sz="3200" dirty="0" smtClean="0">
                <a:latin typeface="Trade Gothic LT Std" pitchFamily="34" charset="0"/>
              </a:rPr>
              <a:t>.”</a:t>
            </a:r>
            <a:endParaRPr lang="en-US" sz="32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4958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FAQs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5179870"/>
            <a:ext cx="75438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Who does this?</a:t>
            </a:r>
            <a:endParaRPr lang="en-US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7" b="4901"/>
          <a:stretch/>
        </p:blipFill>
        <p:spPr>
          <a:xfrm>
            <a:off x="4551078" y="1706"/>
            <a:ext cx="2327395" cy="3430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r="34995"/>
          <a:stretch/>
        </p:blipFill>
        <p:spPr>
          <a:xfrm>
            <a:off x="0" y="3429000"/>
            <a:ext cx="2286000" cy="345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0315"/>
          <a:stretch/>
        </p:blipFill>
        <p:spPr>
          <a:xfrm>
            <a:off x="6878472" y="3412"/>
            <a:ext cx="2265527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8163" r="8955"/>
          <a:stretch/>
        </p:blipFill>
        <p:spPr>
          <a:xfrm>
            <a:off x="0" y="0"/>
            <a:ext cx="2286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2" b="11294"/>
          <a:stretch/>
        </p:blipFill>
        <p:spPr>
          <a:xfrm>
            <a:off x="4565259" y="3432412"/>
            <a:ext cx="2306472" cy="3449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896"/>
          <a:stretch/>
        </p:blipFill>
        <p:spPr>
          <a:xfrm>
            <a:off x="6878473" y="3429000"/>
            <a:ext cx="2265528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1374" r="29098" b="-785"/>
          <a:stretch/>
        </p:blipFill>
        <p:spPr>
          <a:xfrm>
            <a:off x="2286000" y="3429000"/>
            <a:ext cx="2278947" cy="345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10567" r="9686" b="10272"/>
          <a:stretch/>
        </p:blipFill>
        <p:spPr>
          <a:xfrm>
            <a:off x="2278947" y="1706"/>
            <a:ext cx="2286312" cy="34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7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315200" y="6551470"/>
            <a:ext cx="1877704" cy="382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Trade Gothic LT Std" pitchFamily="34" charset="0"/>
              </a:rPr>
              <a:t>Reg</a:t>
            </a:r>
            <a:r>
              <a:rPr lang="en-US" sz="1400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rade Gothic LT Std" pitchFamily="34" charset="0"/>
              </a:rPr>
              <a:t>Tianha</a:t>
            </a:r>
            <a:r>
              <a:rPr lang="en-US" sz="1400" dirty="0" smtClean="0">
                <a:solidFill>
                  <a:schemeClr val="bg1"/>
                </a:solidFill>
                <a:latin typeface="Trade Gothic LT Std" pitchFamily="34" charset="0"/>
              </a:rPr>
              <a:t>, AF YYC</a:t>
            </a:r>
            <a:endParaRPr lang="en-US" sz="1400" dirty="0">
              <a:solidFill>
                <a:schemeClr val="bg1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4958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FAQs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5179870"/>
            <a:ext cx="75438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I’m sold! How can I get involved?</a:t>
            </a:r>
            <a:endParaRPr lang="en-US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133662" y="915574"/>
            <a:ext cx="4876676" cy="5026852"/>
            <a:chOff x="2133662" y="1038555"/>
            <a:chExt cx="4876676" cy="50268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62" y="2514600"/>
              <a:ext cx="495238" cy="12825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2514600"/>
              <a:ext cx="495238" cy="12825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773" y="1506098"/>
              <a:ext cx="450216" cy="11659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338" y="3745873"/>
              <a:ext cx="544762" cy="14107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700" y="4513534"/>
              <a:ext cx="599238" cy="1551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062" y="4513534"/>
              <a:ext cx="599238" cy="15518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00" y="3745873"/>
              <a:ext cx="544762" cy="1410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011" y="1506098"/>
              <a:ext cx="450216" cy="11659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676" y="1038555"/>
              <a:ext cx="409287" cy="10599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038" y="1038555"/>
              <a:ext cx="409287" cy="1059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1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1447800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1. </a:t>
            </a:r>
            <a:r>
              <a:rPr lang="en-US" strike="sngStrike" dirty="0" smtClean="0">
                <a:latin typeface="Trade Gothic LT Std" pitchFamily="34" charset="0"/>
              </a:rPr>
              <a:t>Party with us.</a:t>
            </a:r>
            <a:r>
              <a:rPr lang="en-US" dirty="0" smtClean="0">
                <a:latin typeface="Trade Gothic LT Std" pitchFamily="34" charset="0"/>
              </a:rPr>
              <a:t> Come to events!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072467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2. Spread the word.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697134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3. Be a guest trustee.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321801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4. Be a full-time trustee.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4571135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>
                <a:solidFill>
                  <a:srgbClr val="FF0066"/>
                </a:solidFill>
                <a:latin typeface="Trade Gothic LT Std" pitchFamily="34" charset="0"/>
              </a:rPr>
              <a:t>5</a:t>
            </a: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. Do a project!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76200" y="699448"/>
            <a:ext cx="9124836" cy="4024952"/>
            <a:chOff x="133236" y="668699"/>
            <a:chExt cx="9124836" cy="4024952"/>
          </a:xfrm>
        </p:grpSpPr>
        <p:sp>
          <p:nvSpPr>
            <p:cNvPr id="5" name="TextBox 4"/>
            <p:cNvSpPr txBox="1"/>
            <p:nvPr/>
          </p:nvSpPr>
          <p:spPr>
            <a:xfrm>
              <a:off x="2705328" y="668699"/>
              <a:ext cx="3390672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0" dirty="0" smtClean="0">
                  <a:solidFill>
                    <a:srgbClr val="FF0066"/>
                  </a:solidFill>
                  <a:latin typeface="Webdings" pitchFamily="18" charset="2"/>
                </a:rPr>
                <a:t>8</a:t>
              </a:r>
              <a:endParaRPr lang="en-US" sz="25000" dirty="0">
                <a:solidFill>
                  <a:srgbClr val="FF0066"/>
                </a:solidFill>
                <a:latin typeface="Webdings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668699"/>
              <a:ext cx="3390672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0" dirty="0" smtClean="0">
                  <a:latin typeface="Webdings" pitchFamily="18" charset="2"/>
                </a:rPr>
                <a:t>:</a:t>
              </a:r>
              <a:endParaRPr lang="en-US" sz="25000" dirty="0">
                <a:latin typeface="Webdings" pitchFamily="18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236" y="754111"/>
              <a:ext cx="3390672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0" dirty="0" smtClean="0">
                  <a:latin typeface="Webdings" pitchFamily="18" charset="2"/>
                </a:rPr>
                <a:t>4</a:t>
              </a:r>
              <a:endParaRPr lang="en-US" sz="25000" dirty="0">
                <a:latin typeface="Webdings" pitchFamily="18" charset="2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267200"/>
            <a:ext cx="87630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66"/>
                </a:solidFill>
                <a:latin typeface="Trade Gothic LT Std" pitchFamily="34" charset="0"/>
              </a:rPr>
              <a:t>@</a:t>
            </a:r>
            <a:r>
              <a:rPr lang="en-US" dirty="0" err="1" smtClean="0">
                <a:solidFill>
                  <a:srgbClr val="FF0066"/>
                </a:solidFill>
                <a:latin typeface="Trade Gothic LT Std" pitchFamily="34" charset="0"/>
              </a:rPr>
              <a:t>AwesomeSeattle</a:t>
            </a:r>
            <a:r>
              <a:rPr lang="en-US" dirty="0">
                <a:solidFill>
                  <a:srgbClr val="FF0066"/>
                </a:solidFill>
                <a:latin typeface="Trade Gothic LT Std" pitchFamily="34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Trade Gothic LT Std" pitchFamily="34" charset="0"/>
              </a:rPr>
              <a:t>   awesomeseattle.org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0" y="6246670"/>
            <a:ext cx="48006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400" dirty="0" smtClean="0">
                <a:solidFill>
                  <a:srgbClr val="FF0066"/>
                </a:solidFill>
                <a:latin typeface="Trade Gothic LT Std" pitchFamily="34" charset="0"/>
              </a:rPr>
              <a:t>@</a:t>
            </a:r>
            <a:r>
              <a:rPr lang="en-US" sz="2400" dirty="0" err="1" smtClean="0">
                <a:solidFill>
                  <a:srgbClr val="FF0066"/>
                </a:solidFill>
                <a:latin typeface="Trade Gothic LT Std" pitchFamily="34" charset="0"/>
              </a:rPr>
              <a:t>ellenchisa</a:t>
            </a:r>
            <a:r>
              <a:rPr lang="en-US" sz="2400" dirty="0" smtClean="0">
                <a:solidFill>
                  <a:srgbClr val="00B0F0"/>
                </a:solidFill>
                <a:latin typeface="Trade Gothic LT Std" pitchFamily="34" charset="0"/>
              </a:rPr>
              <a:t> </a:t>
            </a:r>
            <a:r>
              <a:rPr lang="en-US" sz="2400" dirty="0" smtClean="0">
                <a:latin typeface="Trade Gothic LT Std" pitchFamily="34" charset="0"/>
              </a:rPr>
              <a:t>and </a:t>
            </a:r>
            <a:r>
              <a:rPr lang="en-US" sz="2400" dirty="0" smtClean="0">
                <a:solidFill>
                  <a:srgbClr val="FF0066"/>
                </a:solidFill>
                <a:latin typeface="Trade Gothic LT Std" pitchFamily="34" charset="0"/>
              </a:rPr>
              <a:t>@</a:t>
            </a:r>
            <a:r>
              <a:rPr lang="en-US" sz="2400" dirty="0" err="1" smtClean="0">
                <a:solidFill>
                  <a:srgbClr val="FF0066"/>
                </a:solidFill>
                <a:latin typeface="Trade Gothic LT Std" pitchFamily="34" charset="0"/>
              </a:rPr>
              <a:t>nkkl</a:t>
            </a:r>
            <a:endParaRPr lang="en-US" sz="2400" dirty="0" smtClean="0">
              <a:solidFill>
                <a:srgbClr val="FF0066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133662" y="915574"/>
            <a:ext cx="4876676" cy="5026852"/>
            <a:chOff x="2133662" y="1038555"/>
            <a:chExt cx="4876676" cy="50268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62" y="2514600"/>
              <a:ext cx="495238" cy="12825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2514600"/>
              <a:ext cx="495238" cy="12825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773" y="1506098"/>
              <a:ext cx="450216" cy="11659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338" y="3745873"/>
              <a:ext cx="544762" cy="14107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700" y="4513534"/>
              <a:ext cx="599238" cy="1551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062" y="4513534"/>
              <a:ext cx="599238" cy="15518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00" y="3745873"/>
              <a:ext cx="544762" cy="1410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011" y="1506098"/>
              <a:ext cx="450216" cy="11659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676" y="1038555"/>
              <a:ext cx="409287" cy="10599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038" y="1038555"/>
              <a:ext cx="409287" cy="105995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220070" y="2133600"/>
            <a:ext cx="2703860" cy="1460502"/>
            <a:chOff x="3200400" y="2279649"/>
            <a:chExt cx="2703860" cy="1460502"/>
          </a:xfrm>
        </p:grpSpPr>
        <p:grpSp>
          <p:nvGrpSpPr>
            <p:cNvPr id="3" name="Group 2"/>
            <p:cNvGrpSpPr/>
            <p:nvPr/>
          </p:nvGrpSpPr>
          <p:grpSpPr>
            <a:xfrm>
              <a:off x="3200400" y="3429000"/>
              <a:ext cx="2703860" cy="311151"/>
              <a:chOff x="3135941" y="3529301"/>
              <a:chExt cx="2703860" cy="31115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4188" y="3529301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435" y="3529301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681" y="3529301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941" y="3529301"/>
                <a:ext cx="639120" cy="311151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544523" y="3045883"/>
              <a:ext cx="2015614" cy="311151"/>
              <a:chOff x="3288341" y="3041649"/>
              <a:chExt cx="2015614" cy="31115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6588" y="3041649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4835" y="3041649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8341" y="3041649"/>
                <a:ext cx="639120" cy="311151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770" y="2279649"/>
              <a:ext cx="639120" cy="311151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3888647" y="2662766"/>
              <a:ext cx="1327367" cy="311151"/>
              <a:chOff x="3288341" y="2590800"/>
              <a:chExt cx="1327367" cy="31115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6588" y="2590800"/>
                <a:ext cx="639120" cy="31115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8341" y="2590800"/>
                <a:ext cx="639120" cy="3111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56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554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315200" y="6551470"/>
            <a:ext cx="1877704" cy="382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Trade Gothic LT Std" pitchFamily="34" charset="0"/>
              </a:rPr>
              <a:t>Reg</a:t>
            </a:r>
            <a:r>
              <a:rPr lang="en-US" sz="1400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rade Gothic LT Std" pitchFamily="34" charset="0"/>
              </a:rPr>
              <a:t>Tianha</a:t>
            </a:r>
            <a:r>
              <a:rPr lang="en-US" sz="1400" dirty="0" smtClean="0">
                <a:solidFill>
                  <a:schemeClr val="bg1"/>
                </a:solidFill>
                <a:latin typeface="Trade Gothic LT Std" pitchFamily="34" charset="0"/>
              </a:rPr>
              <a:t>, AF YYC</a:t>
            </a:r>
            <a:endParaRPr lang="en-US" sz="1400" dirty="0">
              <a:solidFill>
                <a:schemeClr val="bg1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4958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FAQs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5179870"/>
            <a:ext cx="75438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Wait, the Awesome Foundation is a real thing? I thought you were joking.</a:t>
            </a:r>
            <a:endParaRPr lang="en-US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3" y="1143000"/>
            <a:ext cx="9755673" cy="43022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" y="2617695"/>
            <a:ext cx="199135" cy="2886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72" y="4408904"/>
            <a:ext cx="199135" cy="2886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32" y="4455460"/>
            <a:ext cx="199135" cy="2886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92" y="4329955"/>
            <a:ext cx="199135" cy="2886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92" y="4191000"/>
            <a:ext cx="199135" cy="2886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92" y="3978599"/>
            <a:ext cx="199135" cy="2886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82" y="1770530"/>
            <a:ext cx="199135" cy="2886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92" y="1721225"/>
            <a:ext cx="199135" cy="2886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92" y="1703290"/>
            <a:ext cx="199135" cy="2886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92" y="2277035"/>
            <a:ext cx="199135" cy="2886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22" y="2227730"/>
            <a:ext cx="199135" cy="2886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57" y="1818104"/>
            <a:ext cx="199135" cy="2886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2" y="1837765"/>
            <a:ext cx="199135" cy="2886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27" y="4446495"/>
            <a:ext cx="199135" cy="2886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72" y="1819835"/>
            <a:ext cx="199135" cy="2886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62" y="1685365"/>
            <a:ext cx="199135" cy="28860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46703"/>
            <a:ext cx="199135" cy="2886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65" y="1828289"/>
            <a:ext cx="199135" cy="2886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46" y="2079300"/>
            <a:ext cx="199135" cy="28860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13" y="2009826"/>
            <a:ext cx="199135" cy="2886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24" y="2113429"/>
            <a:ext cx="199135" cy="2886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41" y="2154126"/>
            <a:ext cx="199135" cy="2886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93464"/>
            <a:ext cx="199135" cy="2886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76" y="1730138"/>
            <a:ext cx="199135" cy="2886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32" y="1909575"/>
            <a:ext cx="199135" cy="2886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32" y="1817439"/>
            <a:ext cx="199135" cy="2886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28" y="1923078"/>
            <a:ext cx="199135" cy="2886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13" y="2046702"/>
            <a:ext cx="199135" cy="2886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14" y="1934690"/>
            <a:ext cx="199135" cy="2886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6" y="2374804"/>
            <a:ext cx="199135" cy="28860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0" y="2209915"/>
            <a:ext cx="199135" cy="2886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9" y="2008959"/>
            <a:ext cx="199135" cy="28860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9" y="1833922"/>
            <a:ext cx="199135" cy="28860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06" y="2383052"/>
            <a:ext cx="199135" cy="2886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22" y="1997718"/>
            <a:ext cx="199135" cy="2886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6" y="2083429"/>
            <a:ext cx="199135" cy="2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495800"/>
            <a:ext cx="7848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FAQs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5179870"/>
            <a:ext cx="7543800" cy="1068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What kinds of projects do you fund?</a:t>
            </a:r>
            <a:endParaRPr lang="en-US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1447800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Possible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072467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Not incremental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697134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Local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321801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Community building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3946468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rade Gothic LT Std" pitchFamily="34" charset="0"/>
              </a:rPr>
              <a:t>Run by individuals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4571135"/>
            <a:ext cx="7543800" cy="534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FF0066"/>
                </a:solidFill>
                <a:latin typeface="Trade Gothic LT Std" pitchFamily="34" charset="0"/>
              </a:rPr>
              <a:t>Awesome.</a:t>
            </a:r>
            <a:endParaRPr lang="en-US" sz="4400" dirty="0">
              <a:solidFill>
                <a:srgbClr val="FF0066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0"/>
            <a:ext cx="45755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26322"/>
          <a:stretch/>
        </p:blipFill>
        <p:spPr>
          <a:xfrm>
            <a:off x="4572160" y="1"/>
            <a:ext cx="457184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4191000"/>
            <a:ext cx="12192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chemeClr val="bg1"/>
                </a:solidFill>
                <a:latin typeface="Trade Gothic LT Std" pitchFamily="34" charset="0"/>
              </a:rPr>
              <a:t>VS</a:t>
            </a:r>
            <a:endParaRPr lang="en-US" sz="6000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16504" y="6551470"/>
            <a:ext cx="1676400" cy="382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rade Gothic LT Std" pitchFamily="34" charset="0"/>
              </a:rPr>
              <a:t>slworking2@Flickr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Trade Gothic LT St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5988" y="6551470"/>
            <a:ext cx="1756012" cy="3827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rade Gothic LT Std" pitchFamily="34" charset="0"/>
              </a:rPr>
              <a:t>LightChaser@Flickr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1613</Words>
  <Application>Microsoft Office PowerPoint</Application>
  <PresentationFormat>On-screen Show (4:3)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Futura</vt:lpstr>
      <vt:lpstr>Trade Gothic LT Std</vt:lpstr>
      <vt:lpstr>Webdings</vt:lpstr>
      <vt:lpstr>Office Theme</vt:lpstr>
      <vt:lpstr>THE AWESOME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Awesome Foundation</dc:title>
  <dc:creator>nlee</dc:creator>
  <cp:lastModifiedBy>Nikki Lee</cp:lastModifiedBy>
  <cp:revision>284</cp:revision>
  <dcterms:created xsi:type="dcterms:W3CDTF">2013-01-31T00:53:40Z</dcterms:created>
  <dcterms:modified xsi:type="dcterms:W3CDTF">2013-02-12T23:01:59Z</dcterms:modified>
</cp:coreProperties>
</file>